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1" r:id="rId6"/>
    <p:sldId id="352" r:id="rId7"/>
    <p:sldId id="348" r:id="rId8"/>
    <p:sldId id="349" r:id="rId9"/>
    <p:sldId id="353" r:id="rId10"/>
    <p:sldId id="344" r:id="rId11"/>
    <p:sldId id="345" r:id="rId12"/>
    <p:sldId id="350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79" d="100"/>
          <a:sy n="79" d="100"/>
        </p:scale>
        <p:origin x="77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6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471962007459095E-2"/>
          <c:y val="3.0214952412716371E-2"/>
          <c:w val="0.87253123169901869"/>
          <c:h val="0.6807567562341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Образец 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8</c:v>
                </c:pt>
                <c:pt idx="2">
                  <c:v>28</c:v>
                </c:pt>
                <c:pt idx="3">
                  <c:v>12</c:v>
                </c:pt>
                <c:pt idx="4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00E-DB4A-B198-3A8A8892F1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Образец 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22</c:v>
                </c:pt>
                <c:pt idx="2">
                  <c:v>12</c:v>
                </c:pt>
                <c:pt idx="3">
                  <c:v>21</c:v>
                </c:pt>
                <c:pt idx="4">
                  <c:v>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00E-DB4A-B198-3A8A8892F1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Образец 3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20</c:v>
                </c:pt>
                <c:pt idx="2">
                  <c:v>16</c:v>
                </c:pt>
                <c:pt idx="3">
                  <c:v>12</c:v>
                </c:pt>
                <c:pt idx="4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00E-DB4A-B198-3A8A8892F1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Образец 4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30</c:v>
                </c:pt>
                <c:pt idx="1">
                  <c:v>22</c:v>
                </c:pt>
                <c:pt idx="2">
                  <c:v>26</c:v>
                </c:pt>
                <c:pt idx="3">
                  <c:v>21</c:v>
                </c:pt>
                <c:pt idx="4">
                  <c:v>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00E-DB4A-B198-3A8A8892F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904911"/>
        <c:axId val="1700770048"/>
      </c:scatterChart>
      <c:valAx>
        <c:axId val="1983904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00770048"/>
        <c:crosses val="autoZero"/>
        <c:crossBetween val="midCat"/>
      </c:valAx>
      <c:valAx>
        <c:axId val="170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83904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423669940986375"/>
          <c:y val="0.87906691221608346"/>
          <c:w val="0.42871974336541263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7" b="0" i="0" u="none" strike="noStrike" kern="120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ru-RU" noProof="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5.1599845253244341E-2"/>
          <c:w val="0.91006513074754547"/>
          <c:h val="0.66141712948864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Образец 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7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Химическое вещество 1</c:v>
                </c:pt>
                <c:pt idx="1">
                  <c:v>Химическое вещество 2</c:v>
                </c:pt>
                <c:pt idx="2">
                  <c:v>Химическое вещество 3</c:v>
                </c:pt>
                <c:pt idx="3">
                  <c:v>Химическое вещество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Образец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Химическое вещество 1</c:v>
                </c:pt>
                <c:pt idx="1">
                  <c:v>Химическое вещество 2</c:v>
                </c:pt>
                <c:pt idx="2">
                  <c:v>Химическое вещество 3</c:v>
                </c:pt>
                <c:pt idx="3">
                  <c:v>Химическое вещество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3-544B-8DBA-F4EB1C07D6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Образец 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Химическое вещество 1</c:v>
                </c:pt>
                <c:pt idx="1">
                  <c:v>Химическое вещество 2</c:v>
                </c:pt>
                <c:pt idx="2">
                  <c:v>Химическое вещество 3</c:v>
                </c:pt>
                <c:pt idx="3">
                  <c:v>Химическое вещество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33-544B-8DBA-F4EB1C07D6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Образец 4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Химическое вещество 1</c:v>
                </c:pt>
                <c:pt idx="1">
                  <c:v>Химическое вещество 2</c:v>
                </c:pt>
                <c:pt idx="2">
                  <c:v>Химическое вещество 3</c:v>
                </c:pt>
                <c:pt idx="3">
                  <c:v>Химическое вещество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3.2</c:v>
                </c:pt>
                <c:pt idx="1">
                  <c:v>2.2000000000000002</c:v>
                </c:pt>
                <c:pt idx="2">
                  <c:v>4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33-544B-8DBA-F4EB1C07D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13931760"/>
        <c:axId val="1657974847"/>
      </c:barChart>
      <c:catAx>
        <c:axId val="201393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ru-RU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ru-RU"/>
          </a:p>
        </c:txPr>
        <c:crossAx val="201393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9458373936323"/>
          <c:y val="0.87773862521328483"/>
          <c:w val="0.36525731031588532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3B3-FA4E-88E5-257D24EB3FC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B3-FA4E-88E5-257D24EB3FC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3B3-FA4E-88E5-257D24EB3FC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B3-FA4E-88E5-257D24EB3FC7}"/>
              </c:ext>
            </c:extLst>
          </c:dPt>
          <c:dLbls>
            <c:dLbl>
              <c:idx val="0"/>
              <c:layout>
                <c:manualLayout>
                  <c:x val="0.11876567512394276"/>
                  <c:y val="-6.1085593467483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B3-FA4E-88E5-257D24EB3FC7}"/>
                </c:ext>
              </c:extLst>
            </c:dLbl>
            <c:dLbl>
              <c:idx val="1"/>
              <c:layout>
                <c:manualLayout>
                  <c:x val="0.150637941090697"/>
                  <c:y val="2.1476377952755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B3-FA4E-88E5-257D24EB3FC7}"/>
                </c:ext>
              </c:extLst>
            </c:dLbl>
            <c:dLbl>
              <c:idx val="2"/>
              <c:layout>
                <c:manualLayout>
                  <c:x val="-8.4948062613351596E-2"/>
                  <c:y val="-4.88572108293286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B3-FA4E-88E5-257D24EB3FC7}"/>
                </c:ext>
              </c:extLst>
            </c:dLbl>
            <c:dLbl>
              <c:idx val="3"/>
              <c:layout>
                <c:manualLayout>
                  <c:x val="-0.10453920220082531"/>
                  <c:y val="-4.2953020134228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B3-FA4E-88E5-257D24EB3F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 кв.</c:v>
                </c:pt>
                <c:pt idx="1">
                  <c:v>2 кв.</c:v>
                </c:pt>
                <c:pt idx="2">
                  <c:v>3 кв.</c:v>
                </c:pt>
                <c:pt idx="3">
                  <c:v>4 кв.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0.6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3-FA4E-88E5-257D24EB3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50-5A4E-A796-0C14E9859C2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950-5A4E-A796-0C14E9859C2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50-5A4E-A796-0C14E9859C2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950-5A4E-A796-0C14E9859C2D}"/>
              </c:ext>
            </c:extLst>
          </c:dPt>
          <c:dLbls>
            <c:dLbl>
              <c:idx val="0"/>
              <c:layout>
                <c:manualLayout>
                  <c:x val="4.1912246234446532E-2"/>
                  <c:y val="-3.3195020746887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50-5A4E-A796-0C14E9859C2D}"/>
                </c:ext>
              </c:extLst>
            </c:dLbl>
            <c:dLbl>
              <c:idx val="1"/>
              <c:layout>
                <c:manualLayout>
                  <c:x val="0.12835625409299278"/>
                  <c:y val="-4.315352697095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50-5A4E-A796-0C14E9859C2D}"/>
                </c:ext>
              </c:extLst>
            </c:dLbl>
            <c:dLbl>
              <c:idx val="2"/>
              <c:layout>
                <c:manualLayout>
                  <c:x val="-2.619515389652919E-2"/>
                  <c:y val="5.3112033195020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50-5A4E-A796-0C14E9859C2D}"/>
                </c:ext>
              </c:extLst>
            </c:dLbl>
            <c:dLbl>
              <c:idx val="3"/>
              <c:layout>
                <c:manualLayout>
                  <c:x val="-6.2868369351669937E-2"/>
                  <c:y val="1.52142087531525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50-5A4E-A796-0C14E9859C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Химическое вещество 1</c:v>
                </c:pt>
                <c:pt idx="1">
                  <c:v>Химическое вещество 2</c:v>
                </c:pt>
                <c:pt idx="2">
                  <c:v>Химическое вещество 3</c:v>
                </c:pt>
                <c:pt idx="3">
                  <c:v>Химическое вещество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0.27</c:v>
                </c:pt>
                <c:pt idx="2">
                  <c:v>0.2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0-5A4E-A796-0C14E9859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557735847163101"/>
          <c:y val="0.84622306826128457"/>
          <c:w val="0.7582167277188"/>
          <c:h val="0.13703511360621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46296296296297"/>
          <c:y val="0.13657407407407407"/>
          <c:w val="0.71759259259259256"/>
          <c:h val="0.717592592592592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43-054F-A213-CF1221E83338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043-054F-A213-CF1221E83338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43-054F-A213-CF1221E83338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043-054F-A213-CF1221E83338}"/>
              </c:ext>
            </c:extLst>
          </c:dPt>
          <c:dLbls>
            <c:dLbl>
              <c:idx val="0"/>
              <c:layout>
                <c:manualLayout>
                  <c:x val="8.7962962962962965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43-054F-A213-CF1221E83338}"/>
                </c:ext>
              </c:extLst>
            </c:dLbl>
            <c:dLbl>
              <c:idx val="1"/>
              <c:layout>
                <c:manualLayout>
                  <c:x val="-6.0185185185185182E-2"/>
                  <c:y val="8.33333333333333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43-054F-A213-CF1221E83338}"/>
                </c:ext>
              </c:extLst>
            </c:dLbl>
            <c:dLbl>
              <c:idx val="2"/>
              <c:layout>
                <c:manualLayout>
                  <c:x val="-8.7094998541848934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43-054F-A213-CF1221E83338}"/>
                </c:ext>
              </c:extLst>
            </c:dLbl>
            <c:dLbl>
              <c:idx val="3"/>
              <c:layout>
                <c:manualLayout>
                  <c:x val="-0.11574074074074074"/>
                  <c:y val="-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43-054F-A213-CF1221E833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 кв.</c:v>
                </c:pt>
                <c:pt idx="1">
                  <c:v>2 кв.</c:v>
                </c:pt>
                <c:pt idx="2">
                  <c:v>3 кв.</c:v>
                </c:pt>
                <c:pt idx="3">
                  <c:v>4 кв.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0.1</c:v>
                </c:pt>
                <c:pt idx="2">
                  <c:v>0.1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3-054F-A213-CF1221E83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48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ДНК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EC5A61-30A7-460E-9406-BB9BC625E659}" type="datetime1">
              <a:rPr lang="ru-RU" smtClean="0"/>
              <a:t>06.10.2022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E8585E-0174-4F4A-B6A7-0B4D19DDD09B}" type="datetime1">
              <a:rPr lang="ru-RU" noProof="0" smtClean="0"/>
              <a:t>06.10.2022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3150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39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20839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27491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6217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17396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84998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НАУЧНЫЕ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/>
              <a:t>ОТКРЫТИЯ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ru-RU"/>
              <a:t>Мария Назарова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298701"/>
          </a:xfrm>
        </p:spPr>
        <p:txBody>
          <a:bodyPr rtlCol="0"/>
          <a:lstStyle/>
          <a:p>
            <a:pPr rtl="0"/>
            <a:r>
              <a:rPr lang="ru-RU" dirty="0"/>
              <a:t>Д-р Мария Назарова получила ученую степень кандидата биологических наук в Московском Государственном Университете</a:t>
            </a:r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998287"/>
            <a:ext cx="6888665" cy="2241805"/>
          </a:xfrm>
        </p:spPr>
        <p:txBody>
          <a:bodyPr rtlCol="0"/>
          <a:lstStyle/>
          <a:p>
            <a:pPr rtl="0"/>
            <a:r>
              <a:rPr lang="ru-RU"/>
              <a:t>Более 20 лет она исследует мутации клеток</a:t>
            </a:r>
          </a:p>
          <a:p>
            <a:pPr rtl="0"/>
            <a:r>
              <a:rPr lang="ru-RU"/>
              <a:t>Она автор книги "Наши тела, наши клетки" и нескольких научных работ по анализу ДНК</a:t>
            </a:r>
          </a:p>
          <a:p>
            <a:pPr rtl="0"/>
            <a:r>
              <a:rPr lang="ru-RU"/>
              <a:t>Член Научного совета </a:t>
            </a:r>
          </a:p>
          <a:p>
            <a:pPr rtl="0"/>
            <a:endParaRPr lang="ru-RU"/>
          </a:p>
        </p:txBody>
      </p:sp>
      <p:sp>
        <p:nvSpPr>
          <p:cNvPr id="17" name="Нижний колонтитул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Результаты исследований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Обзор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ru-RU"/>
              <a:t>В этом исследовании основное внимание уделялось вопросу: является ли мутация клеток следствием естественных природных процессов или химического воздействия.</a:t>
            </a:r>
          </a:p>
          <a:p>
            <a:pPr rtl="0"/>
            <a:endParaRPr lang="ru-RU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/>
              <a:t>Причины клеточных мутаций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/>
              <a:t>Результаты влияния факторов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endParaRPr lang="ru-RU"/>
          </a:p>
          <a:p>
            <a:pPr rtl="0"/>
            <a:r>
              <a:rPr lang="ru-RU"/>
              <a:t>Финансирование будущих исследований</a:t>
            </a:r>
          </a:p>
          <a:p>
            <a:pPr rtl="0"/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Результаты исследований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Причины клеточных мутаций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r>
              <a:rPr lang="ru-RU"/>
              <a:t>ПРИРОДНЫЕ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ru-RU"/>
              <a:t>ХИМИЧЕСКИЕ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/>
              <a:t>Наследственное: Суммарная мутация в результате естественного отбора</a:t>
            </a:r>
          </a:p>
          <a:p>
            <a:pPr rtl="0"/>
            <a:r>
              <a:rPr lang="ru-RU"/>
              <a:t>Приобретенное: Хромосомная мутация</a:t>
            </a:r>
          </a:p>
          <a:p>
            <a:pPr rtl="0"/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ru-RU"/>
              <a:t>Воздействие радиации</a:t>
            </a:r>
          </a:p>
          <a:p>
            <a:pPr rtl="0"/>
            <a:r>
              <a:rPr lang="ru-RU"/>
              <a:t>Воздействие лекарств</a:t>
            </a:r>
          </a:p>
          <a:p>
            <a:pPr rtl="0"/>
            <a:r>
              <a:rPr lang="ru-RU"/>
              <a:t>Ядовитые отходы производства</a:t>
            </a:r>
          </a:p>
          <a:p>
            <a:pPr rtl="0"/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Результаты исследований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descr="Линейный график">
            <a:extLst>
              <a:ext uri="{FF2B5EF4-FFF2-40B4-BE49-F238E27FC236}">
                <a16:creationId xmlns:a16="http://schemas.microsoft.com/office/drawing/2014/main" id="{6EF5FA41-5E83-C956-88EC-E708C9C47D7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322188515"/>
              </p:ext>
            </p:extLst>
          </p:nvPr>
        </p:nvGraphicFramePr>
        <p:xfrm>
          <a:off x="849313" y="1682750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Результаты воздействия радиации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Результаты исследований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8" descr="Линейчатая диаграмма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408918462"/>
              </p:ext>
            </p:extLst>
          </p:nvPr>
        </p:nvGraphicFramePr>
        <p:xfrm>
          <a:off x="849313" y="1684338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Воздействие химических веществ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Результаты исследований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Влияние на компоненты клеток</a:t>
            </a:r>
          </a:p>
        </p:txBody>
      </p:sp>
      <p:graphicFrame>
        <p:nvGraphicFramePr>
          <p:cNvPr id="13" name="Объект 12" descr="Круговая диаграмма">
            <a:extLst>
              <a:ext uri="{FF2B5EF4-FFF2-40B4-BE49-F238E27FC236}">
                <a16:creationId xmlns:a16="http://schemas.microsoft.com/office/drawing/2014/main" id="{8011876D-CAF0-A4BF-610A-0E0D92F97A2F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3029169710"/>
              </p:ext>
            </p:extLst>
          </p:nvPr>
        </p:nvGraphicFramePr>
        <p:xfrm>
          <a:off x="838200" y="2235200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Надпись 14">
            <a:extLst>
              <a:ext uri="{FF2B5EF4-FFF2-40B4-BE49-F238E27FC236}">
                <a16:creationId xmlns:a16="http://schemas.microsoft.com/office/drawing/2014/main" id="{9D43317E-04AE-8A42-2E1E-78558C94894B}"/>
              </a:ext>
            </a:extLst>
          </p:cNvPr>
          <p:cNvSpPr txBox="1"/>
          <p:nvPr/>
        </p:nvSpPr>
        <p:spPr>
          <a:xfrm>
            <a:off x="1775012" y="3429000"/>
            <a:ext cx="8337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5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РНК</a:t>
            </a:r>
          </a:p>
        </p:txBody>
      </p:sp>
      <p:graphicFrame>
        <p:nvGraphicFramePr>
          <p:cNvPr id="7" name="Объект 6" descr="Круговая диаграмма">
            <a:extLst>
              <a:ext uri="{FF2B5EF4-FFF2-40B4-BE49-F238E27FC236}">
                <a16:creationId xmlns:a16="http://schemas.microsoft.com/office/drawing/2014/main" id="{D3E2117A-C55B-18A7-23E9-67CAA3D4165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68926057"/>
              </p:ext>
            </p:extLst>
          </p:nvPr>
        </p:nvGraphicFramePr>
        <p:xfrm>
          <a:off x="2608729" y="1743075"/>
          <a:ext cx="6775903" cy="383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Объект 15" descr="Круговая диаграмма">
            <a:extLst>
              <a:ext uri="{FF2B5EF4-FFF2-40B4-BE49-F238E27FC236}">
                <a16:creationId xmlns:a16="http://schemas.microsoft.com/office/drawing/2014/main" id="{A2160708-EA0B-E785-CFFE-07004D5BEF9C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110788334"/>
              </p:ext>
            </p:extLst>
          </p:nvPr>
        </p:nvGraphicFramePr>
        <p:xfrm>
          <a:off x="8553450" y="2235200"/>
          <a:ext cx="2743200" cy="273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Надпись 16">
            <a:extLst>
              <a:ext uri="{FF2B5EF4-FFF2-40B4-BE49-F238E27FC236}">
                <a16:creationId xmlns:a16="http://schemas.microsoft.com/office/drawing/2014/main" id="{DD66CB57-F1E3-AEE5-6295-CFD0A1778CB2}"/>
              </a:ext>
            </a:extLst>
          </p:cNvPr>
          <p:cNvSpPr txBox="1"/>
          <p:nvPr/>
        </p:nvSpPr>
        <p:spPr>
          <a:xfrm>
            <a:off x="9009529" y="3414197"/>
            <a:ext cx="18422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5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Митохондрии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ru-RU" dirty="0"/>
              <a:t>Мутации клеток, вызванные различными химическими веществами, по-разному проявляются в разных частях клетки. Показан процент изменений для каждого типа клеток с разбиением по действующим веществам.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Результаты исследований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Средства на предстоящие исследования</a:t>
            </a:r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250824475"/>
              </p:ext>
            </p:extLst>
          </p:nvPr>
        </p:nvGraphicFramePr>
        <p:xfrm>
          <a:off x="1493838" y="2057400"/>
          <a:ext cx="6430962" cy="3378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727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2060293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824942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552765">
                <a:tc>
                  <a:txBody>
                    <a:bodyPr/>
                    <a:lstStyle/>
                    <a:p>
                      <a:pPr algn="ctr" rtl="0"/>
                      <a:endParaRPr lang="ru-RU" sz="1600" dirty="0"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Госбюджет</a:t>
                      </a:r>
                      <a:endParaRPr lang="ru-RU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Частные инвестиции</a:t>
                      </a:r>
                      <a:endParaRPr lang="ru-RU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Мутации клеток</a:t>
                      </a:r>
                      <a:endParaRPr lang="ru-RU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5 000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40 000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Генная терапия</a:t>
                      </a:r>
                      <a:endParaRPr lang="ru-RU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50 000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400 000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Лекарственная терапия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500 000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4 000 000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ИТОГО</a:t>
                      </a:r>
                      <a:endParaRPr lang="ru-RU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555 000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4 440 000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97070"/>
                  </a:ext>
                </a:extLst>
              </a:tr>
            </a:tbl>
          </a:graphicData>
        </a:graphic>
      </p:graphicFrame>
      <p:pic>
        <p:nvPicPr>
          <p:cNvPr id="6" name="Рисунок 5" descr="Жидкость капает из воронки в стеклянный сосуд">
            <a:extLst>
              <a:ext uri="{FF2B5EF4-FFF2-40B4-BE49-F238E27FC236}">
                <a16:creationId xmlns:a16="http://schemas.microsoft.com/office/drawing/2014/main" id="{97D71695-157C-EEBE-121C-B6B6F429087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8324850" y="2055812"/>
            <a:ext cx="2373313" cy="3353751"/>
          </a:xfrm>
        </p:spPr>
      </p:pic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Результаты исследований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8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Спасибо!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/>
              <a:t>Мария Назарова</a:t>
            </a:r>
          </a:p>
          <a:p>
            <a:pPr rtl="0"/>
            <a:r>
              <a:rPr lang="ru-RU"/>
              <a:t>206-555-0146</a:t>
            </a:r>
          </a:p>
          <a:p>
            <a:pPr rtl="0"/>
            <a:r>
              <a:rPr lang="ru-RU"/>
              <a:t>maria@contoso.com</a:t>
            </a:r>
          </a:p>
          <a:p>
            <a:pPr rtl="0"/>
            <a:r>
              <a:rPr lang="ru-RU"/>
              <a:t>www.contoso.com</a:t>
            </a:r>
          </a:p>
          <a:p>
            <a:pPr rtl="0"/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Результаты исследований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11_TF11936837_Win32" id="{BCFA44BD-882A-4291-8FC2-6D1C9E1B9B67}" vid="{F29E318F-092D-4E54-A613-2584CFFE73B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0</TotalTime>
  <Words>232</Words>
  <Application>Microsoft Office PowerPoint</Application>
  <PresentationFormat>Широкоэкранный</PresentationFormat>
  <Paragraphs>86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Calibri</vt:lpstr>
      <vt:lpstr>Calibri Light</vt:lpstr>
      <vt:lpstr>Segoe UI</vt:lpstr>
      <vt:lpstr>Тема Office</vt:lpstr>
      <vt:lpstr>НАУЧНЫЕ</vt:lpstr>
      <vt:lpstr>Введение</vt:lpstr>
      <vt:lpstr>Обзор</vt:lpstr>
      <vt:lpstr>Причины клеточных мутаций</vt:lpstr>
      <vt:lpstr>Результаты воздействия радиации</vt:lpstr>
      <vt:lpstr>Воздействие химических веществ</vt:lpstr>
      <vt:lpstr>Влияние на компоненты клеток</vt:lpstr>
      <vt:lpstr>Средства на предстоящие исследования</vt:lpstr>
      <vt:lpstr>Спасибо!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НАУЧНЫЕ</dc:title>
  <dc:creator>Viktor Orlov</dc:creator>
  <cp:lastModifiedBy>Viktor Orlov</cp:lastModifiedBy>
  <cp:revision>1</cp:revision>
  <dcterms:created xsi:type="dcterms:W3CDTF">2022-10-06T14:28:17Z</dcterms:created>
  <dcterms:modified xsi:type="dcterms:W3CDTF">2022-10-06T14:28:58Z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